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7" r:id="rId10"/>
    <p:sldId id="2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FD9F7F38-64DE-4C14-95FB-5C5DF25ED4DB}"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3165194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D9F7F38-64DE-4C14-95FB-5C5DF25ED4DB}"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922093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D9F7F38-64DE-4C14-95FB-5C5DF25ED4DB}"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159425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D9F7F38-64DE-4C14-95FB-5C5DF25ED4DB}"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2079110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FD9F7F38-64DE-4C14-95FB-5C5DF25ED4DB}"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157648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FD9F7F38-64DE-4C14-95FB-5C5DF25ED4DB}"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317898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FD9F7F38-64DE-4C14-95FB-5C5DF25ED4DB}" type="datetimeFigureOut">
              <a:rPr lang="tr-TR" smtClean="0"/>
              <a:t>2.03.2026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232346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FD9F7F38-64DE-4C14-95FB-5C5DF25ED4DB}" type="datetimeFigureOut">
              <a:rPr lang="tr-TR" smtClean="0"/>
              <a:t>2.03.2026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2360547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9F7F38-64DE-4C14-95FB-5C5DF25ED4DB}" type="datetimeFigureOut">
              <a:rPr lang="tr-TR" smtClean="0"/>
              <a:t>2.03.2026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367067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FD9F7F38-64DE-4C14-95FB-5C5DF25ED4DB}"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385308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FD9F7F38-64DE-4C14-95FB-5C5DF25ED4DB}"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C764ED-637B-4708-9E84-19754707F056}" type="slidenum">
              <a:rPr lang="tr-TR" smtClean="0"/>
              <a:t>‹#›</a:t>
            </a:fld>
            <a:endParaRPr lang="tr-TR"/>
          </a:p>
        </p:txBody>
      </p:sp>
    </p:spTree>
    <p:extLst>
      <p:ext uri="{BB962C8B-B14F-4D97-AF65-F5344CB8AC3E}">
        <p14:creationId xmlns:p14="http://schemas.microsoft.com/office/powerpoint/2010/main" val="1464197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F7F38-64DE-4C14-95FB-5C5DF25ED4DB}" type="datetimeFigureOut">
              <a:rPr lang="tr-TR" smtClean="0"/>
              <a:t>2.03.2026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764ED-637B-4708-9E84-19754707F056}" type="slidenum">
              <a:rPr lang="tr-TR" smtClean="0"/>
              <a:t>‹#›</a:t>
            </a:fld>
            <a:endParaRPr lang="tr-TR"/>
          </a:p>
        </p:txBody>
      </p:sp>
    </p:spTree>
    <p:extLst>
      <p:ext uri="{BB962C8B-B14F-4D97-AF65-F5344CB8AC3E}">
        <p14:creationId xmlns:p14="http://schemas.microsoft.com/office/powerpoint/2010/main" val="228401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42762" y="432000"/>
            <a:ext cx="11367436" cy="3132000"/>
          </a:xfrm>
          <a:solidFill>
            <a:srgbClr val="00B0F0"/>
          </a:solidFill>
        </p:spPr>
        <p:txBody>
          <a:bodyPr anchor="ctr" anchorCtr="0">
            <a:noAutofit/>
          </a:bodyPr>
          <a:lstStyle/>
          <a:p>
            <a:r>
              <a:rPr lang="tr-TR" b="1" dirty="0">
                <a:solidFill>
                  <a:srgbClr val="FF0000"/>
                </a:solidFill>
                <a:latin typeface="Times New Roman" panose="02020603050405020304" pitchFamily="18" charset="0"/>
                <a:cs typeface="Times New Roman" panose="02020603050405020304" pitchFamily="18" charset="0"/>
              </a:rPr>
              <a:t>ESKİŞEHİR OSMANGAZİ</a:t>
            </a:r>
            <a:br>
              <a:rPr lang="tr-TR" b="1" dirty="0">
                <a:solidFill>
                  <a:srgbClr val="FF0000"/>
                </a:solidFill>
                <a:latin typeface="Times New Roman" panose="02020603050405020304" pitchFamily="18" charset="0"/>
                <a:cs typeface="Times New Roman" panose="02020603050405020304" pitchFamily="18" charset="0"/>
              </a:rPr>
            </a:br>
            <a:r>
              <a:rPr lang="tr-TR" b="1" dirty="0">
                <a:solidFill>
                  <a:srgbClr val="FF0000"/>
                </a:solidFill>
                <a:latin typeface="Times New Roman" panose="02020603050405020304" pitchFamily="18" charset="0"/>
                <a:cs typeface="Times New Roman" panose="02020603050405020304" pitchFamily="18" charset="0"/>
              </a:rPr>
              <a:t> ÜNİVERSİTESİ</a:t>
            </a:r>
          </a:p>
        </p:txBody>
      </p:sp>
      <p:sp>
        <p:nvSpPr>
          <p:cNvPr id="3" name="Alt Başlık 2"/>
          <p:cNvSpPr>
            <a:spLocks noGrp="1"/>
          </p:cNvSpPr>
          <p:nvPr>
            <p:ph type="subTitle" idx="1"/>
          </p:nvPr>
        </p:nvSpPr>
        <p:spPr>
          <a:xfrm>
            <a:off x="442762" y="3666392"/>
            <a:ext cx="11367436" cy="2705532"/>
          </a:xfrm>
          <a:solidFill>
            <a:srgbClr val="00B0F0"/>
          </a:solidFill>
        </p:spPr>
        <p:txBody>
          <a:bodyPr>
            <a:normAutofit/>
          </a:bodyPr>
          <a:lstStyle/>
          <a:p>
            <a:r>
              <a:rPr lang="tr-TR" sz="5400" dirty="0">
                <a:solidFill>
                  <a:srgbClr val="FF0000"/>
                </a:solidFill>
                <a:latin typeface="Times New Roman" panose="02020603050405020304" pitchFamily="18" charset="0"/>
                <a:cs typeface="Times New Roman" panose="02020603050405020304" pitchFamily="18" charset="0"/>
              </a:rPr>
              <a:t> </a:t>
            </a:r>
          </a:p>
          <a:p>
            <a:r>
              <a:rPr lang="tr-TR" sz="6600" dirty="0">
                <a:solidFill>
                  <a:srgbClr val="FF0000"/>
                </a:solidFill>
                <a:latin typeface="Arial Rounded MT Bold" panose="020F0704030504030204" pitchFamily="34" charset="0"/>
                <a:cs typeface="Times New Roman" panose="02020603050405020304" pitchFamily="18" charset="0"/>
              </a:rPr>
              <a:t>ESOGÜ</a:t>
            </a:r>
          </a:p>
          <a:p>
            <a:endParaRPr lang="tr-TR" sz="5400" dirty="0">
              <a:solidFill>
                <a:srgbClr val="FF0000"/>
              </a:solidFill>
              <a:latin typeface="Times New Roman" panose="02020603050405020304" pitchFamily="18" charset="0"/>
              <a:cs typeface="Times New Roman" panose="02020603050405020304" pitchFamily="18" charset="0"/>
            </a:endParaRPr>
          </a:p>
        </p:txBody>
      </p:sp>
      <p:pic>
        <p:nvPicPr>
          <p:cNvPr id="4" name="Picture 38"/>
          <p:cNvPicPr/>
          <p:nvPr/>
        </p:nvPicPr>
        <p:blipFill>
          <a:blip r:embed="rId2"/>
          <a:stretch>
            <a:fillRect/>
          </a:stretch>
        </p:blipFill>
        <p:spPr>
          <a:xfrm>
            <a:off x="1629506" y="3748514"/>
            <a:ext cx="2494085" cy="2450155"/>
          </a:xfrm>
          <a:prstGeom prst="rect">
            <a:avLst/>
          </a:prstGeom>
        </p:spPr>
      </p:pic>
      <p:pic>
        <p:nvPicPr>
          <p:cNvPr id="5" name="Picture 38"/>
          <p:cNvPicPr/>
          <p:nvPr/>
        </p:nvPicPr>
        <p:blipFill>
          <a:blip r:embed="rId2"/>
          <a:stretch>
            <a:fillRect/>
          </a:stretch>
        </p:blipFill>
        <p:spPr>
          <a:xfrm>
            <a:off x="8273562" y="3748514"/>
            <a:ext cx="2297723" cy="2450155"/>
          </a:xfrm>
          <a:prstGeom prst="rect">
            <a:avLst/>
          </a:prstGeom>
        </p:spPr>
      </p:pic>
    </p:spTree>
    <p:extLst>
      <p:ext uri="{BB962C8B-B14F-4D97-AF65-F5344CB8AC3E}">
        <p14:creationId xmlns:p14="http://schemas.microsoft.com/office/powerpoint/2010/main" val="3312733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298382"/>
            <a:ext cx="11492564" cy="6131293"/>
          </a:xfrm>
          <a:solidFill>
            <a:schemeClr val="accent4">
              <a:lumMod val="20000"/>
              <a:lumOff val="80000"/>
            </a:schemeClr>
          </a:solidFill>
        </p:spPr>
        <p:txBody>
          <a:bodyPr>
            <a:normAutofit/>
          </a:bodyPr>
          <a:lstStyle/>
          <a:p>
            <a:endParaRPr lang="tr-TR" b="1" dirty="0">
              <a:latin typeface="Times New Roman" panose="02020603050405020304" pitchFamily="18" charset="0"/>
              <a:cs typeface="Times New Roman" panose="02020603050405020304" pitchFamily="18" charset="0"/>
            </a:endParaRPr>
          </a:p>
          <a:p>
            <a:r>
              <a:rPr lang="tr-TR" b="1" dirty="0">
                <a:solidFill>
                  <a:srgbClr val="FF0000"/>
                </a:solidFill>
                <a:latin typeface="Times New Roman" panose="02020603050405020304" pitchFamily="18" charset="0"/>
                <a:cs typeface="Times New Roman" panose="02020603050405020304" pitchFamily="18" charset="0"/>
              </a:rPr>
              <a:t>YASAL DAYANAKLAR</a:t>
            </a:r>
            <a:endParaRPr lang="tr-TR" b="1" dirty="0">
              <a:latin typeface="Times New Roman" panose="02020603050405020304" pitchFamily="18" charset="0"/>
              <a:cs typeface="Times New Roman" panose="02020603050405020304" pitchFamily="18" charset="0"/>
            </a:endParaRPr>
          </a:p>
          <a:p>
            <a:endParaRPr lang="tr-TR" b="1"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657 sayılı Devlet Memurları Kanunu’nun 211 </a:t>
            </a:r>
            <a:r>
              <a:rPr lang="tr-TR" b="1" dirty="0" err="1">
                <a:latin typeface="Times New Roman" panose="02020603050405020304" pitchFamily="18" charset="0"/>
                <a:cs typeface="Times New Roman" panose="02020603050405020304" pitchFamily="18" charset="0"/>
              </a:rPr>
              <a:t>nci</a:t>
            </a:r>
            <a:r>
              <a:rPr lang="tr-TR" b="1" dirty="0">
                <a:latin typeface="Times New Roman" panose="02020603050405020304" pitchFamily="18" charset="0"/>
                <a:cs typeface="Times New Roman" panose="02020603050405020304" pitchFamily="18" charset="0"/>
              </a:rPr>
              <a:t> maddesi.</a:t>
            </a:r>
          </a:p>
          <a:p>
            <a:r>
              <a:rPr lang="tr-TR" b="1" dirty="0">
                <a:latin typeface="Times New Roman" panose="02020603050405020304" pitchFamily="18" charset="0"/>
                <a:cs typeface="Times New Roman" panose="02020603050405020304" pitchFamily="18" charset="0"/>
              </a:rPr>
              <a:t>Memurlara Yapılacak Giyecek Yardımı Yönetmeliği.</a:t>
            </a:r>
          </a:p>
          <a:p>
            <a:r>
              <a:rPr lang="tr-TR" b="1" dirty="0">
                <a:latin typeface="Times New Roman" panose="02020603050405020304" pitchFamily="18" charset="0"/>
                <a:cs typeface="Times New Roman" panose="02020603050405020304" pitchFamily="18" charset="0"/>
              </a:rPr>
              <a:t>Kamu Kurum ve Kuruluşlarında Çalışan Özel Güvenlik Görevlilerine Ait Üniforma Yönergesi.</a:t>
            </a:r>
          </a:p>
          <a:p>
            <a:r>
              <a:rPr lang="tr-TR" b="1" dirty="0">
                <a:latin typeface="Times New Roman" panose="02020603050405020304" pitchFamily="18" charset="0"/>
                <a:cs typeface="Times New Roman" panose="02020603050405020304" pitchFamily="18" charset="0"/>
              </a:rPr>
              <a:t>Hazine ve Maliye Bakanlığının Genelgesi. </a:t>
            </a:r>
            <a:r>
              <a:rPr lang="tr-TR" i="1" dirty="0">
                <a:latin typeface="Times New Roman" panose="02020603050405020304" pitchFamily="18" charset="0"/>
                <a:cs typeface="Times New Roman" panose="02020603050405020304" pitchFamily="18" charset="0"/>
              </a:rPr>
              <a:t>(Her yıl Mart ayında yayımlanıyor)</a:t>
            </a:r>
          </a:p>
          <a:p>
            <a:pPr algn="just"/>
            <a:endParaRPr lang="tr-T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0073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2387" y="365125"/>
            <a:ext cx="11348185" cy="1325563"/>
          </a:xfrm>
          <a:solidFill>
            <a:schemeClr val="accent4">
              <a:lumMod val="20000"/>
              <a:lumOff val="80000"/>
            </a:schemeClr>
          </a:solidFill>
        </p:spPr>
        <p:txBody>
          <a:bodyPr/>
          <a:lstStyle/>
          <a:p>
            <a:r>
              <a:rPr lang="tr-TR" b="1" dirty="0">
                <a:solidFill>
                  <a:srgbClr val="FF0000"/>
                </a:solidFill>
                <a:latin typeface="Times New Roman" panose="02020603050405020304" pitchFamily="18" charset="0"/>
                <a:cs typeface="Times New Roman" panose="02020603050405020304" pitchFamily="18" charset="0"/>
              </a:rPr>
              <a:t>GİYECEK YARDIMI İŞLEMLERİ</a:t>
            </a:r>
          </a:p>
        </p:txBody>
      </p:sp>
      <p:sp>
        <p:nvSpPr>
          <p:cNvPr id="3" name="İçerik Yer Tutucusu 2"/>
          <p:cNvSpPr>
            <a:spLocks noGrp="1"/>
          </p:cNvSpPr>
          <p:nvPr>
            <p:ph idx="1"/>
          </p:nvPr>
        </p:nvSpPr>
        <p:spPr>
          <a:xfrm>
            <a:off x="452387" y="1825624"/>
            <a:ext cx="11348186" cy="4709929"/>
          </a:xfrm>
          <a:solidFill>
            <a:schemeClr val="accent4">
              <a:lumMod val="20000"/>
              <a:lumOff val="80000"/>
            </a:schemeClr>
          </a:solidFill>
        </p:spPr>
        <p:txBody>
          <a:bodyPr>
            <a:noAutofit/>
          </a:bodyPr>
          <a:lstStyle/>
          <a:p>
            <a:pPr algn="just"/>
            <a:r>
              <a:rPr lang="tr-TR" dirty="0">
                <a:latin typeface="Times New Roman" panose="02020603050405020304" pitchFamily="18" charset="0"/>
                <a:cs typeface="Times New Roman" panose="02020603050405020304" pitchFamily="18" charset="0"/>
              </a:rPr>
              <a:t>657 sayılı Devlet Memurları Kanunu’nun 211 inci maddesi </a:t>
            </a:r>
            <a:r>
              <a:rPr lang="tr-TR" i="1" dirty="0">
                <a:latin typeface="Times New Roman" panose="02020603050405020304" pitchFamily="18" charset="0"/>
                <a:cs typeface="Times New Roman" panose="02020603050405020304" pitchFamily="18" charset="0"/>
              </a:rPr>
              <a:t>(Devlet memurlarından hangilerinin ne şekilde giyecek yardımından faydalanacakları Maliye Bakanlığı ile Başbakanlık Devlet Personel Başkanlığının birlikte </a:t>
            </a:r>
            <a:r>
              <a:rPr lang="tr-TR" i="1" dirty="0" err="1">
                <a:latin typeface="Times New Roman" panose="02020603050405020304" pitchFamily="18" charset="0"/>
                <a:cs typeface="Times New Roman" panose="02020603050405020304" pitchFamily="18" charset="0"/>
              </a:rPr>
              <a:t>hazırlıyacakları</a:t>
            </a:r>
            <a:r>
              <a:rPr lang="tr-TR" i="1" dirty="0">
                <a:latin typeface="Times New Roman" panose="02020603050405020304" pitchFamily="18" charset="0"/>
                <a:cs typeface="Times New Roman" panose="02020603050405020304" pitchFamily="18" charset="0"/>
              </a:rPr>
              <a:t> bir yönetmelik ile </a:t>
            </a:r>
            <a:r>
              <a:rPr lang="tr-TR" i="1" dirty="0" err="1">
                <a:latin typeface="Times New Roman" panose="02020603050405020304" pitchFamily="18" charset="0"/>
                <a:cs typeface="Times New Roman" panose="02020603050405020304" pitchFamily="18" charset="0"/>
              </a:rPr>
              <a:t>tesbit</a:t>
            </a:r>
            <a:r>
              <a:rPr lang="tr-TR" i="1" dirty="0">
                <a:latin typeface="Times New Roman" panose="02020603050405020304" pitchFamily="18" charset="0"/>
                <a:cs typeface="Times New Roman" panose="02020603050405020304" pitchFamily="18" charset="0"/>
              </a:rPr>
              <a:t> olunur.) </a:t>
            </a:r>
            <a:r>
              <a:rPr lang="tr-TR" dirty="0">
                <a:latin typeface="Times New Roman" panose="02020603050405020304" pitchFamily="18" charset="0"/>
                <a:cs typeface="Times New Roman" panose="02020603050405020304" pitchFamily="18" charset="0"/>
              </a:rPr>
              <a:t>hükmü gereğince verilmesi gereken giyecek yardımı ile ilgili hususlar </a:t>
            </a:r>
            <a:r>
              <a:rPr lang="tr-TR" b="1" dirty="0">
                <a:latin typeface="Times New Roman" panose="02020603050405020304" pitchFamily="18" charset="0"/>
                <a:cs typeface="Times New Roman" panose="02020603050405020304" pitchFamily="18" charset="0"/>
              </a:rPr>
              <a:t>Memurlara Yapılacak Giyecek Yardımı Yönetmeliğinde</a:t>
            </a:r>
            <a:r>
              <a:rPr lang="tr-TR" dirty="0">
                <a:latin typeface="Times New Roman" panose="02020603050405020304" pitchFamily="18" charset="0"/>
                <a:cs typeface="Times New Roman" panose="02020603050405020304" pitchFamily="18" charset="0"/>
              </a:rPr>
              <a:t> düzenlenmiştir.</a:t>
            </a:r>
          </a:p>
          <a:p>
            <a:pPr algn="just"/>
            <a:r>
              <a:rPr lang="tr-TR" dirty="0">
                <a:latin typeface="Times New Roman" panose="02020603050405020304" pitchFamily="18" charset="0"/>
                <a:cs typeface="Times New Roman" panose="02020603050405020304" pitchFamily="18" charset="0"/>
              </a:rPr>
              <a:t> Bu Yönetmelik hükümleri 657 sayılı Devlet Memurları Kanunu’na tabi personel ile bu Kanun’un ek geçici 21 inci maddesinde belirtilen personel ve diğer kanunlarda giyecek yardımı konusunda 657 sayılı Kanun’a göre işlem yapılacağına ilişkin hüküm bulunan personel hakkında uygulanır.</a:t>
            </a:r>
          </a:p>
        </p:txBody>
      </p:sp>
    </p:spTree>
    <p:extLst>
      <p:ext uri="{BB962C8B-B14F-4D97-AF65-F5344CB8AC3E}">
        <p14:creationId xmlns:p14="http://schemas.microsoft.com/office/powerpoint/2010/main" val="1981887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2762" y="423512"/>
            <a:ext cx="11492564" cy="6121667"/>
          </a:xfrm>
          <a:solidFill>
            <a:schemeClr val="accent4">
              <a:lumMod val="20000"/>
              <a:lumOff val="80000"/>
            </a:schemeClr>
          </a:solidFill>
        </p:spPr>
        <p:txBody>
          <a:bodyPr>
            <a:noAutofit/>
          </a:bodyPr>
          <a:lstStyle/>
          <a:p>
            <a:pPr algn="just"/>
            <a:r>
              <a:rPr lang="tr-TR" dirty="0">
                <a:latin typeface="Times New Roman" panose="02020603050405020304" pitchFamily="18" charset="0"/>
                <a:cs typeface="Times New Roman" panose="02020603050405020304" pitchFamily="18" charset="0"/>
              </a:rPr>
              <a:t>Yönetmeliğin 2 </a:t>
            </a:r>
            <a:r>
              <a:rPr lang="tr-TR" dirty="0" err="1">
                <a:latin typeface="Times New Roman" panose="02020603050405020304" pitchFamily="18" charset="0"/>
                <a:cs typeface="Times New Roman" panose="02020603050405020304" pitchFamily="18" charset="0"/>
              </a:rPr>
              <a:t>nci</a:t>
            </a:r>
            <a:r>
              <a:rPr lang="tr-TR" dirty="0">
                <a:latin typeface="Times New Roman" panose="02020603050405020304" pitchFamily="18" charset="0"/>
                <a:cs typeface="Times New Roman" panose="02020603050405020304" pitchFamily="18" charset="0"/>
              </a:rPr>
              <a:t> maddesinde belirtilen personelden giyecek eşyası verilecek olanlar, kadro unvanları ve hizmet sınıfları itibariyle ekli I ve II sayılı cetvellerde gösterilmiştir. </a:t>
            </a:r>
          </a:p>
          <a:p>
            <a:pPr algn="just"/>
            <a:r>
              <a:rPr lang="tr-TR" b="1" i="1" u="sng" dirty="0">
                <a:latin typeface="Times New Roman" panose="02020603050405020304" pitchFamily="18" charset="0"/>
                <a:cs typeface="Times New Roman" panose="02020603050405020304" pitchFamily="18" charset="0"/>
              </a:rPr>
              <a:t>Bu cetvellerde yer almayanlar her ne suretle olursa olsun bu yardımdan yararlandırılmazlar.</a:t>
            </a:r>
          </a:p>
          <a:p>
            <a:pPr algn="just"/>
            <a:r>
              <a:rPr lang="tr-TR" dirty="0">
                <a:latin typeface="Times New Roman" panose="02020603050405020304" pitchFamily="18" charset="0"/>
                <a:cs typeface="Times New Roman" panose="02020603050405020304" pitchFamily="18" charset="0"/>
              </a:rPr>
              <a:t>Giyim ve kullanma süresi bakımından beraberliği sağlamak amacıyla;</a:t>
            </a:r>
          </a:p>
          <a:p>
            <a:pPr marL="685800" lvl="2" algn="just">
              <a:spcBef>
                <a:spcPts val="1000"/>
              </a:spcBef>
            </a:pPr>
            <a:r>
              <a:rPr lang="tr-TR" sz="2800" dirty="0">
                <a:latin typeface="Times New Roman" panose="02020603050405020304" pitchFamily="18" charset="0"/>
                <a:cs typeface="Times New Roman" panose="02020603050405020304" pitchFamily="18" charset="0"/>
              </a:rPr>
              <a:t>Kışlık kıyafete ait giyecek eşyaları </a:t>
            </a:r>
            <a:r>
              <a:rPr lang="tr-TR" sz="2800" dirty="0">
                <a:solidFill>
                  <a:srgbClr val="FF0000"/>
                </a:solidFill>
                <a:latin typeface="Times New Roman" panose="02020603050405020304" pitchFamily="18" charset="0"/>
                <a:cs typeface="Times New Roman" panose="02020603050405020304" pitchFamily="18" charset="0"/>
              </a:rPr>
              <a:t>Eylül-Ekim</a:t>
            </a:r>
            <a:r>
              <a:rPr lang="tr-TR" sz="2800" dirty="0">
                <a:latin typeface="Times New Roman" panose="02020603050405020304" pitchFamily="18" charset="0"/>
                <a:cs typeface="Times New Roman" panose="02020603050405020304" pitchFamily="18" charset="0"/>
              </a:rPr>
              <a:t> aylarında,</a:t>
            </a:r>
          </a:p>
          <a:p>
            <a:pPr marL="685800" lvl="2" algn="just">
              <a:spcBef>
                <a:spcPts val="1000"/>
              </a:spcBef>
            </a:pPr>
            <a:r>
              <a:rPr lang="tr-TR" sz="2800" dirty="0">
                <a:latin typeface="Times New Roman" panose="02020603050405020304" pitchFamily="18" charset="0"/>
                <a:cs typeface="Times New Roman" panose="02020603050405020304" pitchFamily="18" charset="0"/>
              </a:rPr>
              <a:t>Yazlık kıyafete ait giyecek eşyaları </a:t>
            </a:r>
            <a:r>
              <a:rPr lang="tr-TR" sz="2800" dirty="0">
                <a:solidFill>
                  <a:srgbClr val="FF0000"/>
                </a:solidFill>
                <a:latin typeface="Times New Roman" panose="02020603050405020304" pitchFamily="18" charset="0"/>
                <a:cs typeface="Times New Roman" panose="02020603050405020304" pitchFamily="18" charset="0"/>
              </a:rPr>
              <a:t>Nisan-Mayıs</a:t>
            </a:r>
            <a:r>
              <a:rPr lang="tr-TR" sz="2800" dirty="0">
                <a:latin typeface="Times New Roman" panose="02020603050405020304" pitchFamily="18" charset="0"/>
                <a:cs typeface="Times New Roman" panose="02020603050405020304" pitchFamily="18" charset="0"/>
              </a:rPr>
              <a:t> aylarında verilir hükmü mevcuttur. </a:t>
            </a:r>
          </a:p>
          <a:p>
            <a:pPr marL="685800" lvl="2" algn="just">
              <a:spcBef>
                <a:spcPts val="1000"/>
              </a:spcBef>
            </a:pPr>
            <a:r>
              <a:rPr lang="tr-TR" sz="2800" dirty="0">
                <a:solidFill>
                  <a:srgbClr val="FF0000"/>
                </a:solidFill>
                <a:latin typeface="Times New Roman" panose="02020603050405020304" pitchFamily="18" charset="0"/>
                <a:cs typeface="Times New Roman" panose="02020603050405020304" pitchFamily="18" charset="0"/>
              </a:rPr>
              <a:t>Ancak, Üniversitemizde giyecek yardımı tek seferde Nisan-Mayıs aylarında yapılır.</a:t>
            </a:r>
          </a:p>
          <a:p>
            <a:pPr marL="685800" lvl="2" algn="just">
              <a:spcBef>
                <a:spcPts val="1000"/>
              </a:spcBef>
            </a:pPr>
            <a:r>
              <a:rPr lang="tr-TR" sz="2800" dirty="0">
                <a:solidFill>
                  <a:srgbClr val="00B0F0"/>
                </a:solidFill>
                <a:latin typeface="Times New Roman" panose="02020603050405020304" pitchFamily="18" charset="0"/>
                <a:cs typeface="Times New Roman" panose="02020603050405020304" pitchFamily="18" charset="0"/>
              </a:rPr>
              <a:t>Yıl içerisinde kadrosu değişen, açıktan/naklen atanan, ücretsiz izinden dönen personellere de giyecek yardımı Eylül-Ekim aylarında verilir.</a:t>
            </a:r>
          </a:p>
          <a:p>
            <a:pPr marL="685800" lvl="2" algn="just">
              <a:spcBef>
                <a:spcPts val="1000"/>
              </a:spcBef>
            </a:pP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8009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135" y="651851"/>
            <a:ext cx="11357811" cy="5495452"/>
          </a:xfrm>
          <a:solidFill>
            <a:schemeClr val="accent4">
              <a:lumMod val="20000"/>
              <a:lumOff val="80000"/>
            </a:schemeClr>
          </a:solidFill>
        </p:spPr>
        <p:txBody>
          <a:bodyPr>
            <a:normAutofit/>
          </a:bodyPr>
          <a:lstStyle/>
          <a:p>
            <a:pPr algn="just"/>
            <a:r>
              <a:rPr lang="tr-TR" b="1" u="sng" dirty="0">
                <a:solidFill>
                  <a:srgbClr val="0000CC"/>
                </a:solidFill>
                <a:latin typeface="Times New Roman" panose="02020603050405020304" pitchFamily="18" charset="0"/>
                <a:cs typeface="Times New Roman" panose="02020603050405020304" pitchFamily="18" charset="0"/>
              </a:rPr>
              <a:t>Göreve ilk başlayışta yukarıda belirtilen aylar beklenmeden giyim eşyası verilir. </a:t>
            </a:r>
          </a:p>
          <a:p>
            <a:pPr algn="just"/>
            <a:r>
              <a:rPr lang="tr-TR" dirty="0">
                <a:latin typeface="Times New Roman" panose="02020603050405020304" pitchFamily="18" charset="0"/>
                <a:cs typeface="Times New Roman" panose="02020603050405020304" pitchFamily="18" charset="0"/>
              </a:rPr>
              <a:t>Ancak, giyim eşyasının verildiği tarih ile bu tip eşyaların genel olarak verilmesi gereken tarih arasında kalan süre, </a:t>
            </a:r>
            <a:r>
              <a:rPr lang="tr-TR" dirty="0">
                <a:solidFill>
                  <a:srgbClr val="0000CC"/>
                </a:solidFill>
                <a:latin typeface="Times New Roman" panose="02020603050405020304" pitchFamily="18" charset="0"/>
                <a:cs typeface="Times New Roman" panose="02020603050405020304" pitchFamily="18" charset="0"/>
              </a:rPr>
              <a:t>o eşya için tespit edilen kullanma süresinin 1/4'ünden az ise, </a:t>
            </a:r>
            <a:r>
              <a:rPr lang="tr-TR" b="1" dirty="0">
                <a:latin typeface="Times New Roman" panose="02020603050405020304" pitchFamily="18" charset="0"/>
                <a:cs typeface="Times New Roman" panose="02020603050405020304" pitchFamily="18" charset="0"/>
              </a:rPr>
              <a:t>ilk giyim eşyası verilmez</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Giyim eşyalarının kullanma süreleri ekli cetvellerde gösterilmiştir. </a:t>
            </a:r>
            <a:r>
              <a:rPr lang="tr-TR" u="sng" dirty="0">
                <a:latin typeface="Times New Roman" panose="02020603050405020304" pitchFamily="18" charset="0"/>
                <a:cs typeface="Times New Roman" panose="02020603050405020304" pitchFamily="18" charset="0"/>
              </a:rPr>
              <a:t>Bu süre eşyanın verildiği tarih esas alınmak suretiyle hesaplanır.</a:t>
            </a:r>
          </a:p>
          <a:p>
            <a:pPr algn="just"/>
            <a:r>
              <a:rPr lang="tr-TR" dirty="0">
                <a:latin typeface="Times New Roman" panose="02020603050405020304" pitchFamily="18" charset="0"/>
                <a:cs typeface="Times New Roman" panose="02020603050405020304" pitchFamily="18" charset="0"/>
              </a:rPr>
              <a:t>Bir giyim eşyası için belirlenen kullanma süresi dolmadan yeni giyim eşyası verilemez.</a:t>
            </a:r>
          </a:p>
        </p:txBody>
      </p:sp>
    </p:spTree>
    <p:extLst>
      <p:ext uri="{BB962C8B-B14F-4D97-AF65-F5344CB8AC3E}">
        <p14:creationId xmlns:p14="http://schemas.microsoft.com/office/powerpoint/2010/main" val="35241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298382"/>
            <a:ext cx="11492564" cy="6131293"/>
          </a:xfrm>
          <a:solidFill>
            <a:schemeClr val="accent4">
              <a:lumMod val="20000"/>
              <a:lumOff val="80000"/>
            </a:schemeClr>
          </a:solidFill>
        </p:spPr>
        <p:txBody>
          <a:bodyPr>
            <a:normAutofit/>
          </a:bodyPr>
          <a:lstStyle/>
          <a:p>
            <a:pPr algn="just"/>
            <a:r>
              <a:rPr lang="tr-TR" dirty="0">
                <a:solidFill>
                  <a:srgbClr val="0000CC"/>
                </a:solidFill>
                <a:latin typeface="Times New Roman" panose="02020603050405020304" pitchFamily="18" charset="0"/>
                <a:cs typeface="Times New Roman" panose="02020603050405020304" pitchFamily="18" charset="0"/>
              </a:rPr>
              <a:t>Emeklilik, ölüm, istifa, </a:t>
            </a:r>
            <a:r>
              <a:rPr lang="tr-TR" dirty="0" err="1">
                <a:solidFill>
                  <a:srgbClr val="0000CC"/>
                </a:solidFill>
                <a:latin typeface="Times New Roman" panose="02020603050405020304" pitchFamily="18" charset="0"/>
                <a:cs typeface="Times New Roman" panose="02020603050405020304" pitchFamily="18" charset="0"/>
              </a:rPr>
              <a:t>sicilen</a:t>
            </a:r>
            <a:r>
              <a:rPr lang="tr-TR" dirty="0">
                <a:solidFill>
                  <a:srgbClr val="0000CC"/>
                </a:solidFill>
                <a:latin typeface="Times New Roman" panose="02020603050405020304" pitchFamily="18" charset="0"/>
                <a:cs typeface="Times New Roman" panose="02020603050405020304" pitchFamily="18" charset="0"/>
              </a:rPr>
              <a:t> emekli, memuriyetten ihraç </a:t>
            </a:r>
            <a:r>
              <a:rPr lang="tr-TR" dirty="0" err="1">
                <a:solidFill>
                  <a:srgbClr val="0000CC"/>
                </a:solidFill>
                <a:latin typeface="Times New Roman" panose="02020603050405020304" pitchFamily="18" charset="0"/>
                <a:cs typeface="Times New Roman" panose="02020603050405020304" pitchFamily="18" charset="0"/>
              </a:rPr>
              <a:t>v.s</a:t>
            </a:r>
            <a:r>
              <a:rPr lang="tr-TR" dirty="0">
                <a:solidFill>
                  <a:srgbClr val="0000CC"/>
                </a:solidFill>
                <a:latin typeface="Times New Roman" panose="02020603050405020304" pitchFamily="18" charset="0"/>
                <a:cs typeface="Times New Roman" panose="02020603050405020304" pitchFamily="18" charset="0"/>
              </a:rPr>
              <a:t>. gibi bir nedenle görevinden ayrılanlar veya çıkarılanlar veya bu Yönetmelik uyarınca giyim eşyası verilmesi gerekmeyen bir göreve nakledilenlerden, giyim eşyaları veya bedelleri geri alınmaz.</a:t>
            </a:r>
          </a:p>
          <a:p>
            <a:pPr algn="just"/>
            <a:r>
              <a:rPr lang="tr-TR" dirty="0">
                <a:solidFill>
                  <a:srgbClr val="FF0000"/>
                </a:solidFill>
                <a:latin typeface="Times New Roman" panose="02020603050405020304" pitchFamily="18" charset="0"/>
                <a:cs typeface="Times New Roman" panose="02020603050405020304" pitchFamily="18" charset="0"/>
              </a:rPr>
              <a:t>Ancak, giyim eşyası aldıktan sonra aynı kurumda görev değişikliği sebebiyle yeni giyim eşyaları verilmesi gerekli olanlara kullanma süreleri sona erinceye kadar önceden almış bulundukları aynı cins giyim eşyaları mükerreren verilmez.</a:t>
            </a:r>
          </a:p>
          <a:p>
            <a:pPr algn="just"/>
            <a:r>
              <a:rPr lang="tr-TR" dirty="0">
                <a:latin typeface="Times New Roman" panose="02020603050405020304" pitchFamily="18" charset="0"/>
                <a:cs typeface="Times New Roman" panose="02020603050405020304" pitchFamily="18" charset="0"/>
              </a:rPr>
              <a:t>Giyecek yardımından yararlanan bir memurun, aynı görevi yapmak üzere bu Yönetmeliğin uygulandığı başka bir kuruma geçmesi ve orada aynı eşyayı kullanmasının mümkün olması halinde, o kişiye verilmiş eşyaların neler olduğu ve veriliş tarihi, ayrıldığı kurumca gittiği kuruma bildirilir. Verilmiş olan giyim eşyalarından her birinin kullanma süresi doluncaya kadar yeni kurumca ilgiliye o cins eşya verilmez.</a:t>
            </a:r>
          </a:p>
        </p:txBody>
      </p:sp>
    </p:spTree>
    <p:extLst>
      <p:ext uri="{BB962C8B-B14F-4D97-AF65-F5344CB8AC3E}">
        <p14:creationId xmlns:p14="http://schemas.microsoft.com/office/powerpoint/2010/main" val="169004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298382"/>
            <a:ext cx="11492564" cy="6131293"/>
          </a:xfrm>
          <a:solidFill>
            <a:schemeClr val="accent4">
              <a:lumMod val="20000"/>
              <a:lumOff val="80000"/>
            </a:schemeClr>
          </a:solidFill>
        </p:spPr>
        <p:txBody>
          <a:bodyPr>
            <a:normAutofit/>
          </a:bodyPr>
          <a:lstStyle/>
          <a:p>
            <a:pPr algn="just"/>
            <a:r>
              <a:rPr lang="tr-TR" dirty="0">
                <a:solidFill>
                  <a:srgbClr val="0000CC"/>
                </a:solidFill>
                <a:latin typeface="Times New Roman" panose="02020603050405020304" pitchFamily="18" charset="0"/>
                <a:cs typeface="Times New Roman" panose="02020603050405020304" pitchFamily="18" charset="0"/>
              </a:rPr>
              <a:t>Kurumlar tarafından giyim eşyalarının verilmesinde ekli cetveller esas alınarak personelin kadro unvanı, sınıfı, sayısı ve hizmet yerlerine göre dağıtım listeleri personelin kadrosunun bulunduğu tahakkuk birimince düzenlenir. </a:t>
            </a:r>
            <a:r>
              <a:rPr lang="tr-TR" b="1" u="sng" dirty="0">
                <a:solidFill>
                  <a:srgbClr val="0000CC"/>
                </a:solidFill>
                <a:latin typeface="Times New Roman" panose="02020603050405020304" pitchFamily="18" charset="0"/>
                <a:cs typeface="Times New Roman" panose="02020603050405020304" pitchFamily="18" charset="0"/>
              </a:rPr>
              <a:t>Bu listeler harcama yetkilileri tarafından onaylanarak Giyecek yardımı yapılır.</a:t>
            </a:r>
          </a:p>
          <a:p>
            <a:pPr algn="just"/>
            <a:r>
              <a:rPr lang="tr-TR" b="1" i="1" dirty="0">
                <a:latin typeface="Times New Roman" panose="02020603050405020304" pitchFamily="18" charset="0"/>
                <a:cs typeface="Times New Roman" panose="02020603050405020304" pitchFamily="18" charset="0"/>
              </a:rPr>
              <a:t>4/B Sözleşmeli olarak çalışan personel Yönetmelik hükümlerine göre giyim yardımından yararlanamaz. ( Resmi üniforma giyenler Hariç)</a:t>
            </a:r>
          </a:p>
          <a:p>
            <a:pPr algn="just"/>
            <a:r>
              <a:rPr lang="tr-TR" b="1" i="1" dirty="0">
                <a:latin typeface="Times New Roman" panose="02020603050405020304" pitchFamily="18" charset="0"/>
                <a:cs typeface="Times New Roman" panose="02020603050405020304" pitchFamily="18" charset="0"/>
              </a:rPr>
              <a:t>4/D İşçi Personel giyim yardımı, Toplu sözleşme hükümlerinde belirtilen hususlar kapsamında yapılır. </a:t>
            </a:r>
          </a:p>
          <a:p>
            <a:pPr algn="just"/>
            <a:r>
              <a:rPr lang="tr-TR" dirty="0">
                <a:latin typeface="Times New Roman" panose="02020603050405020304" pitchFamily="18" charset="0"/>
                <a:cs typeface="Times New Roman" panose="02020603050405020304" pitchFamily="18" charset="0"/>
              </a:rPr>
              <a:t>Üst yönetim, bölge müdürü, il müdürü, şube müdürü ve müdür unvanlı diğer görevlilerle bunların yardımcılarına kariyerleri (teknik, sağlık vb.) dikkate alınmak suretiyle </a:t>
            </a:r>
            <a:r>
              <a:rPr lang="tr-TR" i="1" u="sng" dirty="0">
                <a:latin typeface="Times New Roman" panose="02020603050405020304" pitchFamily="18" charset="0"/>
                <a:cs typeface="Times New Roman" panose="02020603050405020304" pitchFamily="18" charset="0"/>
              </a:rPr>
              <a:t>hiç bir şekilde giyecek yardımı yapılmaz.</a:t>
            </a:r>
          </a:p>
        </p:txBody>
      </p:sp>
    </p:spTree>
    <p:extLst>
      <p:ext uri="{BB962C8B-B14F-4D97-AF65-F5344CB8AC3E}">
        <p14:creationId xmlns:p14="http://schemas.microsoft.com/office/powerpoint/2010/main" val="1909819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165581-2476-EA1C-5FD4-BF8E3DC2368E}"/>
              </a:ext>
            </a:extLst>
          </p:cNvPr>
          <p:cNvSpPr>
            <a:spLocks noGrp="1"/>
          </p:cNvSpPr>
          <p:nvPr>
            <p:ph type="title"/>
          </p:nvPr>
        </p:nvSpPr>
        <p:spPr>
          <a:xfrm>
            <a:off x="838200" y="365125"/>
            <a:ext cx="10515600" cy="1056269"/>
          </a:xfrm>
        </p:spPr>
        <p:txBody>
          <a:bodyPr/>
          <a:lstStyle/>
          <a:p>
            <a:r>
              <a:rPr lang="tr-TR" b="1" dirty="0">
                <a:solidFill>
                  <a:srgbClr val="FF0000"/>
                </a:solidFill>
                <a:latin typeface="Times New Roman" panose="02020603050405020304" pitchFamily="18" charset="0"/>
                <a:cs typeface="Times New Roman" panose="02020603050405020304" pitchFamily="18" charset="0"/>
              </a:rPr>
              <a:t>ÖNEMLİ</a:t>
            </a:r>
            <a:r>
              <a:rPr lang="tr-TR" b="1" dirty="0"/>
              <a:t> </a:t>
            </a:r>
            <a:r>
              <a:rPr lang="tr-TR" b="1" dirty="0">
                <a:solidFill>
                  <a:srgbClr val="FF0000"/>
                </a:solidFill>
                <a:latin typeface="Times New Roman" panose="02020603050405020304" pitchFamily="18" charset="0"/>
                <a:cs typeface="Times New Roman" panose="02020603050405020304" pitchFamily="18" charset="0"/>
              </a:rPr>
              <a:t>HUSUSLAR</a:t>
            </a:r>
          </a:p>
        </p:txBody>
      </p:sp>
      <p:sp>
        <p:nvSpPr>
          <p:cNvPr id="3" name="İçerik Yer Tutucusu 2"/>
          <p:cNvSpPr>
            <a:spLocks noGrp="1"/>
          </p:cNvSpPr>
          <p:nvPr>
            <p:ph idx="1"/>
          </p:nvPr>
        </p:nvSpPr>
        <p:spPr>
          <a:xfrm>
            <a:off x="838200" y="1584356"/>
            <a:ext cx="10515600" cy="4908519"/>
          </a:xfrm>
          <a:solidFill>
            <a:schemeClr val="accent4">
              <a:lumMod val="20000"/>
              <a:lumOff val="80000"/>
            </a:schemeClr>
          </a:solidFill>
        </p:spPr>
        <p:txBody>
          <a:bodyPr>
            <a:noAutofit/>
          </a:bodyPr>
          <a:lstStyle/>
          <a:p>
            <a:pPr algn="just">
              <a:lnSpc>
                <a:spcPct val="100000"/>
              </a:lnSpc>
              <a:spcBef>
                <a:spcPts val="1200"/>
              </a:spcBef>
            </a:pPr>
            <a:r>
              <a:rPr lang="tr-TR" dirty="0">
                <a:latin typeface="Times New Roman" panose="02020603050405020304" pitchFamily="18" charset="0"/>
                <a:cs typeface="Times New Roman" panose="02020603050405020304" pitchFamily="18" charset="0"/>
              </a:rPr>
              <a:t>Giyecek yardımı personelin </a:t>
            </a:r>
            <a:r>
              <a:rPr lang="tr-TR" b="1" i="1" u="sng" dirty="0">
                <a:latin typeface="Times New Roman" panose="02020603050405020304" pitchFamily="18" charset="0"/>
                <a:cs typeface="Times New Roman" panose="02020603050405020304" pitchFamily="18" charset="0"/>
              </a:rPr>
              <a:t>kadro </a:t>
            </a:r>
            <a:r>
              <a:rPr lang="tr-TR" b="1" i="1" u="sng" dirty="0" err="1">
                <a:latin typeface="Times New Roman" panose="02020603050405020304" pitchFamily="18" charset="0"/>
                <a:cs typeface="Times New Roman" panose="02020603050405020304" pitchFamily="18" charset="0"/>
              </a:rPr>
              <a:t>ünvanları</a:t>
            </a:r>
            <a:r>
              <a:rPr lang="tr-TR" b="1" i="1" dirty="0">
                <a:latin typeface="Times New Roman" panose="02020603050405020304" pitchFamily="18" charset="0"/>
                <a:cs typeface="Times New Roman" panose="02020603050405020304" pitchFamily="18" charset="0"/>
              </a:rPr>
              <a:t> ve kadro yeri </a:t>
            </a:r>
            <a:r>
              <a:rPr lang="tr-TR" dirty="0">
                <a:latin typeface="Times New Roman" panose="02020603050405020304" pitchFamily="18" charset="0"/>
                <a:cs typeface="Times New Roman" panose="02020603050405020304" pitchFamily="18" charset="0"/>
              </a:rPr>
              <a:t>esas alınarak yapılır.</a:t>
            </a:r>
          </a:p>
          <a:p>
            <a:pPr algn="just">
              <a:lnSpc>
                <a:spcPct val="100000"/>
              </a:lnSpc>
              <a:spcBef>
                <a:spcPts val="1200"/>
              </a:spcBef>
            </a:pPr>
            <a:r>
              <a:rPr lang="tr-TR" dirty="0">
                <a:latin typeface="Times New Roman" panose="02020603050405020304" pitchFamily="18" charset="0"/>
                <a:cs typeface="Times New Roman" panose="02020603050405020304" pitchFamily="18" charset="0"/>
              </a:rPr>
              <a:t>Mevzuat gereğince </a:t>
            </a:r>
            <a:r>
              <a:rPr lang="tr-TR" b="1" i="1" u="sng" dirty="0">
                <a:latin typeface="Times New Roman" panose="02020603050405020304" pitchFamily="18" charset="0"/>
                <a:cs typeface="Times New Roman" panose="02020603050405020304" pitchFamily="18" charset="0"/>
              </a:rPr>
              <a:t>ayni ve nakdi </a:t>
            </a:r>
            <a:r>
              <a:rPr lang="tr-TR" dirty="0">
                <a:latin typeface="Times New Roman" panose="02020603050405020304" pitchFamily="18" charset="0"/>
                <a:cs typeface="Times New Roman" panose="02020603050405020304" pitchFamily="18" charset="0"/>
              </a:rPr>
              <a:t>olarak ödenir.</a:t>
            </a:r>
          </a:p>
          <a:p>
            <a:pPr algn="just">
              <a:lnSpc>
                <a:spcPct val="100000"/>
              </a:lnSpc>
              <a:spcBef>
                <a:spcPts val="1200"/>
              </a:spcBef>
            </a:pPr>
            <a:r>
              <a:rPr lang="tr-TR" dirty="0">
                <a:latin typeface="Times New Roman" panose="02020603050405020304" pitchFamily="18" charset="0"/>
                <a:cs typeface="Times New Roman" panose="02020603050405020304" pitchFamily="18" charset="0"/>
              </a:rPr>
              <a:t>Memurlara Yapılacak Giyecek Yardımı Yönetmeliğin I ve II sayılı cetvellerinde kadro </a:t>
            </a:r>
            <a:r>
              <a:rPr lang="tr-TR" dirty="0" err="1">
                <a:latin typeface="Times New Roman" panose="02020603050405020304" pitchFamily="18" charset="0"/>
                <a:cs typeface="Times New Roman" panose="02020603050405020304" pitchFamily="18" charset="0"/>
              </a:rPr>
              <a:t>ünvanı</a:t>
            </a:r>
            <a:r>
              <a:rPr lang="tr-TR" dirty="0">
                <a:latin typeface="Times New Roman" panose="02020603050405020304" pitchFamily="18" charset="0"/>
                <a:cs typeface="Times New Roman" panose="02020603050405020304" pitchFamily="18" charset="0"/>
              </a:rPr>
              <a:t> belirtilen personele </a:t>
            </a:r>
            <a:r>
              <a:rPr lang="tr-TR" b="1" i="1" u="sng" dirty="0">
                <a:latin typeface="Times New Roman" panose="02020603050405020304" pitchFamily="18" charset="0"/>
                <a:cs typeface="Times New Roman" panose="02020603050405020304" pitchFamily="18" charset="0"/>
              </a:rPr>
              <a:t>nakdi</a:t>
            </a:r>
            <a:r>
              <a:rPr lang="tr-TR" dirty="0">
                <a:latin typeface="Times New Roman" panose="02020603050405020304" pitchFamily="18" charset="0"/>
                <a:cs typeface="Times New Roman" panose="02020603050405020304" pitchFamily="18" charset="0"/>
              </a:rPr>
              <a:t> olarak cetvellerdeki esaslara göre ödenir.</a:t>
            </a:r>
          </a:p>
          <a:p>
            <a:pPr algn="just">
              <a:lnSpc>
                <a:spcPct val="100000"/>
              </a:lnSpc>
              <a:spcBef>
                <a:spcPts val="1200"/>
              </a:spcBef>
            </a:pPr>
            <a:r>
              <a:rPr lang="tr-TR" dirty="0">
                <a:solidFill>
                  <a:srgbClr val="0000CC"/>
                </a:solidFill>
                <a:latin typeface="Times New Roman" panose="02020603050405020304" pitchFamily="18" charset="0"/>
                <a:cs typeface="Times New Roman" panose="02020603050405020304" pitchFamily="18" charset="0"/>
              </a:rPr>
              <a:t>Kadro </a:t>
            </a:r>
            <a:r>
              <a:rPr lang="tr-TR" dirty="0" err="1">
                <a:solidFill>
                  <a:srgbClr val="0000CC"/>
                </a:solidFill>
                <a:latin typeface="Times New Roman" panose="02020603050405020304" pitchFamily="18" charset="0"/>
                <a:cs typeface="Times New Roman" panose="02020603050405020304" pitchFamily="18" charset="0"/>
              </a:rPr>
              <a:t>ünvanı</a:t>
            </a:r>
            <a:r>
              <a:rPr lang="tr-TR" dirty="0">
                <a:solidFill>
                  <a:srgbClr val="0000CC"/>
                </a:solidFill>
                <a:latin typeface="Times New Roman" panose="02020603050405020304" pitchFamily="18" charset="0"/>
                <a:cs typeface="Times New Roman" panose="02020603050405020304" pitchFamily="18" charset="0"/>
              </a:rPr>
              <a:t>, koruma ve güvenlik görevlisi, avukat, imam-hatip olan personelin giyecek yardımları </a:t>
            </a:r>
            <a:r>
              <a:rPr lang="tr-TR" b="1" i="1" u="sng" dirty="0">
                <a:solidFill>
                  <a:srgbClr val="0000CC"/>
                </a:solidFill>
                <a:latin typeface="Times New Roman" panose="02020603050405020304" pitchFamily="18" charset="0"/>
                <a:cs typeface="Times New Roman" panose="02020603050405020304" pitchFamily="18" charset="0"/>
              </a:rPr>
              <a:t>ayni</a:t>
            </a:r>
            <a:r>
              <a:rPr lang="tr-TR" dirty="0">
                <a:solidFill>
                  <a:srgbClr val="0000CC"/>
                </a:solidFill>
                <a:latin typeface="Times New Roman" panose="02020603050405020304" pitchFamily="18" charset="0"/>
                <a:cs typeface="Times New Roman" panose="02020603050405020304" pitchFamily="18" charset="0"/>
              </a:rPr>
              <a:t> olarak verilir.</a:t>
            </a:r>
          </a:p>
        </p:txBody>
      </p:sp>
    </p:spTree>
    <p:extLst>
      <p:ext uri="{BB962C8B-B14F-4D97-AF65-F5344CB8AC3E}">
        <p14:creationId xmlns:p14="http://schemas.microsoft.com/office/powerpoint/2010/main" val="2080647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298382"/>
            <a:ext cx="11492564" cy="6131293"/>
          </a:xfrm>
          <a:solidFill>
            <a:schemeClr val="accent4">
              <a:lumMod val="20000"/>
              <a:lumOff val="80000"/>
            </a:schemeClr>
          </a:solidFill>
        </p:spPr>
        <p:txBody>
          <a:bodyPr>
            <a:normAutofit/>
          </a:bodyPr>
          <a:lstStyle/>
          <a:p>
            <a:pPr algn="just"/>
            <a:r>
              <a:rPr lang="tr-TR" dirty="0">
                <a:solidFill>
                  <a:srgbClr val="0000CC"/>
                </a:solidFill>
                <a:latin typeface="Times New Roman" panose="02020603050405020304" pitchFamily="18" charset="0"/>
                <a:cs typeface="Times New Roman" panose="02020603050405020304" pitchFamily="18" charset="0"/>
              </a:rPr>
              <a:t>Ayni ve nakdi Giyim Yardımı dağıtım cetvelleri ayrı ayrı hazırlanır.</a:t>
            </a:r>
          </a:p>
          <a:p>
            <a:pPr algn="just"/>
            <a:r>
              <a:rPr lang="tr-TR" b="1" dirty="0">
                <a:solidFill>
                  <a:srgbClr val="FF0000"/>
                </a:solidFill>
                <a:latin typeface="Times New Roman" panose="02020603050405020304" pitchFamily="18" charset="0"/>
                <a:cs typeface="Times New Roman" panose="02020603050405020304" pitchFamily="18" charset="0"/>
              </a:rPr>
              <a:t>Kadrosu teknik hizmetler sınıfında olup kadro görevini fiilen yapan teknik personele </a:t>
            </a:r>
            <a:r>
              <a:rPr lang="tr-TR" b="1" i="1" dirty="0">
                <a:solidFill>
                  <a:srgbClr val="92D050"/>
                </a:solidFill>
                <a:latin typeface="Times New Roman" panose="02020603050405020304" pitchFamily="18" charset="0"/>
                <a:cs typeface="Times New Roman" panose="02020603050405020304" pitchFamily="18" charset="0"/>
              </a:rPr>
              <a:t>(Fiilen atölye, yıl içinde en az 3 ay süre ile fiilen arazide, fiilen laboratuvar vb. yerlerde çalışan) </a:t>
            </a:r>
            <a:r>
              <a:rPr lang="tr-TR" b="1" dirty="0">
                <a:solidFill>
                  <a:srgbClr val="FF0000"/>
                </a:solidFill>
                <a:latin typeface="Times New Roman" panose="02020603050405020304" pitchFamily="18" charset="0"/>
                <a:cs typeface="Times New Roman" panose="02020603050405020304" pitchFamily="18" charset="0"/>
              </a:rPr>
              <a:t>giyecek yardımı verilir. </a:t>
            </a:r>
            <a:r>
              <a:rPr lang="tr-TR" b="1" i="1" u="sng" dirty="0">
                <a:solidFill>
                  <a:srgbClr val="FF0000"/>
                </a:solidFill>
                <a:latin typeface="Times New Roman" panose="02020603050405020304" pitchFamily="18" charset="0"/>
                <a:cs typeface="Times New Roman" panose="02020603050405020304" pitchFamily="18" charset="0"/>
              </a:rPr>
              <a:t>Bunun dışında kalan teknik personele giyecek yardımı ödenmez.</a:t>
            </a:r>
          </a:p>
          <a:p>
            <a:pPr algn="just"/>
            <a:r>
              <a:rPr lang="tr-TR" b="1" dirty="0"/>
              <a:t>Kadrosu Sağlık Hizmetleri sınıfında olup ameliyathanede çalışan sağlık personeline kadro </a:t>
            </a:r>
            <a:r>
              <a:rPr lang="tr-TR" b="1" dirty="0" err="1"/>
              <a:t>istihakına</a:t>
            </a:r>
            <a:r>
              <a:rPr lang="tr-TR" b="1" dirty="0"/>
              <a:t> ilaveten </a:t>
            </a:r>
            <a:r>
              <a:rPr lang="tr-TR" b="1" u="sng" dirty="0"/>
              <a:t>2 adet ameliyathane kıyafeti </a:t>
            </a:r>
            <a:r>
              <a:rPr lang="tr-TR" b="1" dirty="0"/>
              <a:t>verilir.</a:t>
            </a:r>
          </a:p>
          <a:p>
            <a:pPr algn="just"/>
            <a:r>
              <a:rPr lang="tr-TR" b="1" dirty="0">
                <a:solidFill>
                  <a:srgbClr val="00B0F0"/>
                </a:solidFill>
                <a:latin typeface="Times New Roman" panose="02020603050405020304" pitchFamily="18" charset="0"/>
                <a:cs typeface="Times New Roman" panose="02020603050405020304" pitchFamily="18" charset="0"/>
              </a:rPr>
              <a:t>Mart ayında Hazine ve Maliye Bakanlığının Genelgesi yayımlandıktan sonra giyecek yardımı ödenir.</a:t>
            </a:r>
            <a:endParaRPr lang="tr-TR" b="1" dirty="0">
              <a:solidFill>
                <a:srgbClr val="00B0F0"/>
              </a:solidFill>
            </a:endParaRPr>
          </a:p>
          <a:p>
            <a:pPr algn="just"/>
            <a:endParaRPr lang="tr-T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842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298382"/>
            <a:ext cx="11492564" cy="6131293"/>
          </a:xfrm>
          <a:solidFill>
            <a:schemeClr val="accent4">
              <a:lumMod val="20000"/>
              <a:lumOff val="80000"/>
            </a:schemeClr>
          </a:solidFill>
        </p:spPr>
        <p:txBody>
          <a:bodyPr>
            <a:normAutofit/>
          </a:bodyPr>
          <a:lstStyle/>
          <a:p>
            <a:pPr algn="just"/>
            <a:r>
              <a:rPr lang="tr-TR" dirty="0">
                <a:solidFill>
                  <a:srgbClr val="0000CC"/>
                </a:solidFill>
                <a:latin typeface="Times New Roman" panose="02020603050405020304" pitchFamily="18" charset="0"/>
                <a:cs typeface="Times New Roman" panose="02020603050405020304" pitchFamily="18" charset="0"/>
              </a:rPr>
              <a:t>Koruma ve güvenlik (Özel güvenlik görevlisi) personeline; </a:t>
            </a:r>
          </a:p>
          <a:p>
            <a:pPr algn="just"/>
            <a:r>
              <a:rPr lang="tr-TR" dirty="0">
                <a:latin typeface="Times New Roman" panose="02020603050405020304" pitchFamily="18" charset="0"/>
                <a:cs typeface="Times New Roman" panose="02020603050405020304" pitchFamily="18" charset="0"/>
              </a:rPr>
              <a:t>İçişleri Bakanlığının 15.05.2020 tarihli </a:t>
            </a:r>
            <a:r>
              <a:rPr lang="tr-TR" i="1" u="sng" dirty="0">
                <a:latin typeface="Times New Roman" panose="02020603050405020304" pitchFamily="18" charset="0"/>
                <a:cs typeface="Times New Roman" panose="02020603050405020304" pitchFamily="18" charset="0"/>
              </a:rPr>
              <a:t>Kamu Kurum ve Kuruluşlarında Çalışan Özel Güvenlik Görevlilerine Ait Üniforma </a:t>
            </a:r>
            <a:r>
              <a:rPr lang="tr-TR" dirty="0">
                <a:latin typeface="Times New Roman" panose="02020603050405020304" pitchFamily="18" charset="0"/>
                <a:cs typeface="Times New Roman" panose="02020603050405020304" pitchFamily="18" charset="0"/>
              </a:rPr>
              <a:t>Yönergesinde belirtilen esaslara göre işlemler yürütülür.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Koruma ve güvenlik görevlisi kadrosunda görev yapan personelden, </a:t>
            </a:r>
          </a:p>
          <a:p>
            <a:pPr algn="just"/>
            <a:r>
              <a:rPr lang="tr-TR" dirty="0">
                <a:latin typeface="Times New Roman" panose="02020603050405020304" pitchFamily="18" charset="0"/>
                <a:cs typeface="Times New Roman" panose="02020603050405020304" pitchFamily="18" charset="0"/>
              </a:rPr>
              <a:t>4/A idari personele</a:t>
            </a:r>
          </a:p>
          <a:p>
            <a:pPr algn="just"/>
            <a:r>
              <a:rPr lang="tr-TR" dirty="0">
                <a:latin typeface="Times New Roman" panose="02020603050405020304" pitchFamily="18" charset="0"/>
                <a:cs typeface="Times New Roman" panose="02020603050405020304" pitchFamily="18" charset="0"/>
              </a:rPr>
              <a:t>4/B sözleşmeli personele  </a:t>
            </a:r>
          </a:p>
          <a:p>
            <a:pPr algn="just"/>
            <a:r>
              <a:rPr lang="tr-TR" dirty="0">
                <a:latin typeface="Times New Roman" panose="02020603050405020304" pitchFamily="18" charset="0"/>
                <a:cs typeface="Times New Roman" panose="02020603050405020304" pitchFamily="18" charset="0"/>
              </a:rPr>
              <a:t>4/D sürekli işçi personele</a:t>
            </a:r>
          </a:p>
          <a:p>
            <a:pPr algn="just"/>
            <a:r>
              <a:rPr lang="tr-TR" b="1" u="sng" dirty="0">
                <a:latin typeface="Times New Roman" panose="02020603050405020304" pitchFamily="18" charset="0"/>
                <a:cs typeface="Times New Roman" panose="02020603050405020304" pitchFamily="18" charset="0"/>
              </a:rPr>
              <a:t>giyecek yardımı dağıtım  cetveli, söz konusu yönergede belirtilen süre ve adetlere göre ayrı ayrı hazırlanır.</a:t>
            </a:r>
          </a:p>
          <a:p>
            <a:pPr algn="just"/>
            <a:endParaRPr lang="tr-T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3255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588</TotalTime>
  <Words>781</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Arial Rounded MT Bold</vt:lpstr>
      <vt:lpstr>Calibri</vt:lpstr>
      <vt:lpstr>Calibri Light</vt:lpstr>
      <vt:lpstr>Times New Roman</vt:lpstr>
      <vt:lpstr>Office Teması</vt:lpstr>
      <vt:lpstr>ESKİŞEHİR OSMANGAZİ  ÜNİVERSİTESİ</vt:lpstr>
      <vt:lpstr>GİYECEK YARDIMI İŞLEMLERİ</vt:lpstr>
      <vt:lpstr>PowerPoint Sunusu</vt:lpstr>
      <vt:lpstr>PowerPoint Sunusu</vt:lpstr>
      <vt:lpstr>PowerPoint Sunusu</vt:lpstr>
      <vt:lpstr>PowerPoint Sunusu</vt:lpstr>
      <vt:lpstr>ÖNEMLİ HUSUSLAR</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ESKİŞEHİR OSMANGAZİ ÜNİVERSİTESİ</dc:title>
  <dc:creator>ESOGU</dc:creator>
  <cp:lastModifiedBy>ESOGU</cp:lastModifiedBy>
  <cp:revision>57</cp:revision>
  <dcterms:created xsi:type="dcterms:W3CDTF">2025-04-11T06:36:53Z</dcterms:created>
  <dcterms:modified xsi:type="dcterms:W3CDTF">2026-03-02T06:04:27Z</dcterms:modified>
</cp:coreProperties>
</file>